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3" r:id="rId4"/>
    <p:sldId id="257" r:id="rId5"/>
    <p:sldId id="259" r:id="rId6"/>
    <p:sldId id="260" r:id="rId7"/>
    <p:sldId id="266" r:id="rId8"/>
    <p:sldId id="267" r:id="rId9"/>
    <p:sldId id="261" r:id="rId10"/>
    <p:sldId id="264" r:id="rId11"/>
    <p:sldId id="265" r:id="rId12"/>
    <p:sldId id="262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03" autoAdjust="0"/>
    <p:restoredTop sz="94660"/>
  </p:normalViewPr>
  <p:slideViewPr>
    <p:cSldViewPr>
      <p:cViewPr varScale="1">
        <p:scale>
          <a:sx n="65" d="100"/>
          <a:sy n="65" d="100"/>
        </p:scale>
        <p:origin x="-1560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82E95-8782-4CBD-B772-84F0FCE2C52B}" type="datetimeFigureOut">
              <a:rPr lang="ru-RU" smtClean="0"/>
              <a:pPr/>
              <a:t>16.02.2016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7285A-0242-4761-811F-3A4DFEBD3C9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82E95-8782-4CBD-B772-84F0FCE2C52B}" type="datetimeFigureOut">
              <a:rPr lang="ru-RU" smtClean="0"/>
              <a:pPr/>
              <a:t>16.02.2016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7285A-0242-4761-811F-3A4DFEBD3C9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82E95-8782-4CBD-B772-84F0FCE2C52B}" type="datetimeFigureOut">
              <a:rPr lang="ru-RU" smtClean="0"/>
              <a:pPr/>
              <a:t>16.02.2016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7285A-0242-4761-811F-3A4DFEBD3C9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82E95-8782-4CBD-B772-84F0FCE2C52B}" type="datetimeFigureOut">
              <a:rPr lang="ru-RU" smtClean="0"/>
              <a:pPr/>
              <a:t>16.02.2016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7285A-0242-4761-811F-3A4DFEBD3C9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82E95-8782-4CBD-B772-84F0FCE2C52B}" type="datetimeFigureOut">
              <a:rPr lang="ru-RU" smtClean="0"/>
              <a:pPr/>
              <a:t>16.02.2016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7285A-0242-4761-811F-3A4DFEBD3C9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82E95-8782-4CBD-B772-84F0FCE2C52B}" type="datetimeFigureOut">
              <a:rPr lang="ru-RU" smtClean="0"/>
              <a:pPr/>
              <a:t>16.02.2016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7285A-0242-4761-811F-3A4DFEBD3C9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82E95-8782-4CBD-B772-84F0FCE2C52B}" type="datetimeFigureOut">
              <a:rPr lang="ru-RU" smtClean="0"/>
              <a:pPr/>
              <a:t>16.02.2016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7285A-0242-4761-811F-3A4DFEBD3C9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82E95-8782-4CBD-B772-84F0FCE2C52B}" type="datetimeFigureOut">
              <a:rPr lang="ru-RU" smtClean="0"/>
              <a:pPr/>
              <a:t>16.02.2016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7285A-0242-4761-811F-3A4DFEBD3C9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82E95-8782-4CBD-B772-84F0FCE2C52B}" type="datetimeFigureOut">
              <a:rPr lang="ru-RU" smtClean="0"/>
              <a:pPr/>
              <a:t>16.02.2016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7285A-0242-4761-811F-3A4DFEBD3C9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82E95-8782-4CBD-B772-84F0FCE2C52B}" type="datetimeFigureOut">
              <a:rPr lang="ru-RU" smtClean="0"/>
              <a:pPr/>
              <a:t>16.02.2016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7285A-0242-4761-811F-3A4DFEBD3C9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82E95-8782-4CBD-B772-84F0FCE2C52B}" type="datetimeFigureOut">
              <a:rPr lang="ru-RU" smtClean="0"/>
              <a:pPr/>
              <a:t>16.02.2016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7285A-0242-4761-811F-3A4DFEBD3C9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982E95-8782-4CBD-B772-84F0FCE2C52B}" type="datetimeFigureOut">
              <a:rPr lang="ru-RU" smtClean="0"/>
              <a:pPr/>
              <a:t>16.02.2016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37285A-0242-4761-811F-3A4DFEBD3C9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jpe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4.xml"/><Relationship Id="rId1" Type="http://schemas.openxmlformats.org/officeDocument/2006/relationships/video" Target="file:///D:\&#1052;&#1086;&#1080;%20&#1076;&#1086;&#1082;&#1091;&#1084;&#1077;&#1085;&#1090;&#1099;\&#1057;&#1074;&#1077;&#1090;&#1083;&#1072;&#1085;&#1072;%20&#1053;&#1080;&#1082;&#1086;&#1083;&#1072;&#1077;&#1074;&#1085;&#1072;\&#1050;&#1086;&#1089;&#1084;&#1086;&#1089;\&#1083;&#1091;&#1085;&#1072;.mp4" TargetMode="Externa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Picture 2" descr="D:\Мои документы\Светлана Николаевна\Космос\Space_Art_Blue_Earth__Planets_and_Universe_1920x108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907704" y="908720"/>
            <a:ext cx="5126404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6000" b="1" cap="none" spc="0" dirty="0" smtClean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Что мы знаем</a:t>
            </a:r>
          </a:p>
          <a:p>
            <a:pPr algn="ctr"/>
            <a:r>
              <a:rPr lang="ru-RU" sz="6000" b="1" cap="none" spc="0" dirty="0" smtClean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      о космосе?</a:t>
            </a:r>
            <a:endParaRPr lang="ru-RU" sz="6000" b="1" cap="none" spc="0" dirty="0">
              <a:ln w="11430"/>
              <a:solidFill>
                <a:srgbClr val="FFFF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355976" y="5445224"/>
            <a:ext cx="4541949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19050" cmpd="sng">
                  <a:solidFill>
                    <a:srgbClr val="FFFF00"/>
                  </a:solidFill>
                  <a:prstDash val="solid"/>
                </a:ln>
                <a:solidFill>
                  <a:srgbClr val="002060"/>
                </a:solidFill>
                <a:effectLst/>
              </a:rPr>
              <a:t>Подготовил воспитатель МКДОУ</a:t>
            </a:r>
          </a:p>
          <a:p>
            <a:pPr algn="ctr"/>
            <a:r>
              <a:rPr lang="ru-RU" sz="2400" b="1" cap="none" spc="0" dirty="0" smtClean="0">
                <a:ln w="19050" cmpd="sng">
                  <a:solidFill>
                    <a:srgbClr val="FFFF00"/>
                  </a:solidFill>
                  <a:prstDash val="solid"/>
                </a:ln>
                <a:solidFill>
                  <a:srgbClr val="002060"/>
                </a:solidFill>
                <a:effectLst/>
              </a:rPr>
              <a:t> «Детский сад «Незабудка»</a:t>
            </a:r>
          </a:p>
          <a:p>
            <a:pPr algn="ctr"/>
            <a:r>
              <a:rPr lang="ru-RU" sz="2400" b="1" cap="none" spc="0" dirty="0" smtClean="0">
                <a:ln w="19050" cmpd="sng">
                  <a:solidFill>
                    <a:srgbClr val="FFFF00"/>
                  </a:solidFill>
                  <a:prstDash val="solid"/>
                </a:ln>
                <a:solidFill>
                  <a:srgbClr val="002060"/>
                </a:solidFill>
                <a:effectLst/>
              </a:rPr>
              <a:t>Калинина Светлана Николаевна</a:t>
            </a:r>
            <a:endParaRPr lang="ru-RU" sz="2400" b="1" cap="none" spc="0" dirty="0">
              <a:ln w="19050" cmpd="sng">
                <a:solidFill>
                  <a:srgbClr val="FFFF00"/>
                </a:solidFill>
                <a:prstDash val="solid"/>
              </a:ln>
              <a:solidFill>
                <a:srgbClr val="002060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504535" y="188640"/>
            <a:ext cx="3710695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Как называется</a:t>
            </a:r>
          </a:p>
          <a:p>
            <a:pPr algn="ctr"/>
            <a:r>
              <a:rPr lang="ru-RU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спутник Земли?</a:t>
            </a:r>
            <a:endParaRPr lang="ru-RU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467544" y="2383439"/>
            <a:ext cx="8676456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Times New Roman" pitchFamily="18" charset="0"/>
              </a:rPr>
              <a:t>Астроном — он звездочет,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Times New Roman" pitchFamily="18" charset="0"/>
              </a:rPr>
              <a:t>Знает все наперечет!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Times New Roman" pitchFamily="18" charset="0"/>
              </a:rPr>
              <a:t>Только лучше звезд видна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Times New Roman" pitchFamily="18" charset="0"/>
              </a:rPr>
              <a:t>В небе полная …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Arial" pitchFamily="34" charset="0"/>
            </a:endParaRPr>
          </a:p>
        </p:txBody>
      </p:sp>
      <p:pic>
        <p:nvPicPr>
          <p:cNvPr id="14" name="Рисунок 13" descr="8izrkrBzT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4049" y="4274112"/>
            <a:ext cx="2016224" cy="2007823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7092280" y="5589240"/>
            <a:ext cx="117211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002060"/>
                </a:solidFill>
                <a:ea typeface="Times New Roman" pitchFamily="18" charset="0"/>
                <a:cs typeface="Times New Roman" pitchFamily="18" charset="0"/>
              </a:rPr>
              <a:t>Л</a:t>
            </a:r>
            <a:r>
              <a:rPr lang="ru-RU" sz="3600" b="1" dirty="0" smtClean="0">
                <a:solidFill>
                  <a:srgbClr val="002060"/>
                </a:solidFill>
                <a:ea typeface="Times New Roman" pitchFamily="18" charset="0"/>
                <a:cs typeface="Times New Roman" pitchFamily="18" charset="0"/>
              </a:rPr>
              <a:t>уна</a:t>
            </a:r>
            <a:endParaRPr lang="ru-RU" sz="3600" dirty="0"/>
          </a:p>
        </p:txBody>
      </p:sp>
      <p:pic>
        <p:nvPicPr>
          <p:cNvPr id="16" name="Содержимое 7" descr="1365519861_vqgzkjqjenw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836712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8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3" grpId="0"/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0"/>
            <a:ext cx="8315355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Вы показали себя </a:t>
            </a:r>
          </a:p>
          <a:p>
            <a:pPr algn="ctr"/>
            <a:r>
              <a:rPr lang="ru-RU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настоящими знатоками. </a:t>
            </a:r>
          </a:p>
        </p:txBody>
      </p:sp>
      <p:pic>
        <p:nvPicPr>
          <p:cNvPr id="9" name="Содержимое 8" descr="520725173184ae4509805a6cbb529480_142866701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19672" y="1340768"/>
            <a:ext cx="5290119" cy="5300635"/>
          </a:xfrm>
        </p:spPr>
      </p:pic>
      <p:pic>
        <p:nvPicPr>
          <p:cNvPr id="12" name="Рисунок 11" descr="333bbb65e021f1899fddd8112e8ae48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657131">
            <a:off x="7737312" y="845437"/>
            <a:ext cx="927991" cy="814984"/>
          </a:xfrm>
          <a:prstGeom prst="rect">
            <a:avLst/>
          </a:prstGeom>
        </p:spPr>
      </p:pic>
      <p:pic>
        <p:nvPicPr>
          <p:cNvPr id="13" name="Рисунок 12" descr="1020057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300192" y="2348880"/>
            <a:ext cx="1054555" cy="1080120"/>
          </a:xfrm>
          <a:prstGeom prst="rect">
            <a:avLst/>
          </a:prstGeom>
        </p:spPr>
      </p:pic>
      <p:pic>
        <p:nvPicPr>
          <p:cNvPr id="14" name="Рисунок 13" descr="p_011_40290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20872209">
            <a:off x="426098" y="4547297"/>
            <a:ext cx="1165625" cy="1100102"/>
          </a:xfrm>
          <a:prstGeom prst="rect">
            <a:avLst/>
          </a:prstGeom>
        </p:spPr>
      </p:pic>
      <p:pic>
        <p:nvPicPr>
          <p:cNvPr id="15" name="Рисунок 14" descr="Комета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51520" y="1340768"/>
            <a:ext cx="2937852" cy="2160240"/>
          </a:xfrm>
          <a:prstGeom prst="rect">
            <a:avLst/>
          </a:prstGeom>
        </p:spPr>
      </p:pic>
      <p:pic>
        <p:nvPicPr>
          <p:cNvPr id="17" name="Рисунок 16" descr="p_011_40290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1472171">
            <a:off x="7338866" y="4115248"/>
            <a:ext cx="1165625" cy="1100102"/>
          </a:xfrm>
          <a:prstGeom prst="rect">
            <a:avLst/>
          </a:prstGeom>
        </p:spPr>
      </p:pic>
      <p:pic>
        <p:nvPicPr>
          <p:cNvPr id="18" name="Рисунок 17" descr="p_011_40290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865188">
            <a:off x="7859759" y="2260662"/>
            <a:ext cx="1165625" cy="1100102"/>
          </a:xfrm>
          <a:prstGeom prst="rect">
            <a:avLst/>
          </a:prstGeom>
        </p:spPr>
      </p:pic>
      <p:pic>
        <p:nvPicPr>
          <p:cNvPr id="19" name="Рисунок 18" descr="333bbb65e021f1899fddd8112e8ae48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0562711">
            <a:off x="351655" y="119480"/>
            <a:ext cx="927991" cy="8149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5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r="21500" b="12097"/>
          <a:stretch>
            <a:fillRect/>
          </a:stretch>
        </p:blipFill>
        <p:spPr bwMode="auto">
          <a:xfrm>
            <a:off x="-118199" y="0"/>
            <a:ext cx="92621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55882">
            <a:off x="6326188" y="4519613"/>
            <a:ext cx="2840037" cy="251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2073830" y="1844824"/>
            <a:ext cx="454419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Успехов вам!</a:t>
            </a:r>
            <a:endParaRPr lang="ru-RU" sz="6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FF00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6632 -0.06412 C -0.16736 -0.0662 -0.16823 -0.06875 -0.16962 -0.0706 C -0.17101 -0.07245 -0.17327 -0.07291 -0.17448 -0.07477 C -0.17952 -0.08264 -0.18021 -0.09537 -0.18247 -0.10486 C -0.18195 -0.1537 -0.18229 -0.20231 -0.18108 -0.25115 C -0.18108 -0.25393 -0.17761 -0.26759 -0.17448 -0.2706 C -0.17049 -0.2743 -0.16597 -0.27639 -0.16181 -0.27916 C -0.13854 -0.29444 -0.17153 -0.2794 -0.15191 -0.28773 C -0.14983 -0.29676 -0.14653 -0.3 -0.14219 -0.30717 C -0.14097 -0.30926 -0.13993 -0.31134 -0.13906 -0.31365 C -0.13837 -0.31574 -0.13837 -0.31805 -0.13733 -0.3199 C -0.13073 -0.33217 -0.12257 -0.33958 -0.11806 -0.3544 C -0.11458 -0.36551 -0.11233 -0.37731 -0.1099 -0.38889 C -0.10747 -0.40046 -0.10695 -0.41319 -0.10191 -0.42315 C -0.1007 -0.43287 -0.09931 -0.44166 -0.09705 -0.45115 C -0.09583 -0.46296 -0.09427 -0.47407 -0.09219 -0.48565 C -0.09271 -0.50995 -0.09236 -0.53449 -0.09375 -0.55879 C -0.0941 -0.56412 -0.09618 -0.56875 -0.09705 -0.57384 C -0.10191 -0.60069 -0.10122 -0.59421 -0.1099 -0.6169 C -0.11441 -0.6287 -0.11771 -0.64213 -0.12778 -0.64699 C -0.14653 -0.66528 -0.17188 -0.66944 -0.19375 -0.67916 C -0.20208 -0.6868 -0.21163 -0.68727 -0.22118 -0.68981 C -0.22344 -0.69051 -0.22552 -0.6912 -0.22778 -0.69213 C -0.2309 -0.69352 -0.23733 -0.69629 -0.23733 -0.69629 C -0.25521 -0.7125 -0.27969 -0.71365 -0.30035 -0.71574 C -0.33247 -0.7243 -0.28212 -0.71157 -0.37292 -0.7199 C -0.37535 -0.72014 -0.37708 -0.72338 -0.37934 -0.7243 C -0.38611 -0.72731 -0.39358 -0.72986 -0.40035 -0.73287 C -0.41927 -0.74097 -0.43837 -0.74375 -0.45833 -0.74583 C -0.5059 -0.7662 -0.45712 -0.74583 -0.59705 -0.75023 C -0.60469 -0.75046 -0.61372 -0.75486 -0.62118 -0.75648 C -0.64045 -0.76504 -0.63073 -0.76227 -0.65035 -0.76528 C -0.66129 -0.77245 -0.67222 -0.77453 -0.6842 -0.77801 C -0.69913 -0.78217 -0.71406 -0.78958 -0.72934 -0.79097 C -0.74219 -0.79213 -0.75521 -0.79236 -0.76806 -0.79305 C -0.77986 -0.79861 -0.79254 -0.79953 -0.80504 -0.80162 C -0.81146 -0.80463 -0.81788 -0.80578 -0.82448 -0.8081 C -0.82778 -0.80926 -0.8342 -0.8125 -0.8342 -0.8125 C -0.83837 -0.81805 -0.84115 -0.82477 -0.84705 -0.82106 " pathEditMode="fixed" ptsTypes="ffffffffffffffffffffffffffffffffffffff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84b990ca52abaf3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2054239"/>
            <a:ext cx="9144000" cy="4803761"/>
          </a:xfrm>
        </p:spPr>
      </p:pic>
      <p:sp>
        <p:nvSpPr>
          <p:cNvPr id="9" name="Прямоугольник 8"/>
          <p:cNvSpPr/>
          <p:nvPr/>
        </p:nvSpPr>
        <p:spPr>
          <a:xfrm>
            <a:off x="0" y="0"/>
            <a:ext cx="8871339" cy="206210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Люди с самых давних времен любили смотреть </a:t>
            </a:r>
          </a:p>
          <a:p>
            <a:pPr algn="ctr"/>
            <a:r>
              <a:rPr lang="ru-RU" sz="3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на звёздное небо, и им было очень интересно –</a:t>
            </a:r>
          </a:p>
          <a:p>
            <a:pPr algn="ctr"/>
            <a:r>
              <a:rPr lang="ru-RU" sz="3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что там таится? </a:t>
            </a:r>
          </a:p>
          <a:p>
            <a:pPr algn="ctr"/>
            <a:r>
              <a:rPr lang="ru-RU" sz="3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Они </a:t>
            </a: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хотели заглянуть в этот загадочный мир.</a:t>
            </a:r>
            <a:endParaRPr lang="ru-RU" sz="32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51520" y="1844824"/>
            <a:ext cx="5832648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000" b="1" dirty="0">
                <a:solidFill>
                  <a:srgbClr val="002060"/>
                </a:solidFill>
              </a:rPr>
              <a:t>Есть специальная </a:t>
            </a:r>
            <a:r>
              <a:rPr lang="ru-RU" sz="3000" b="1" dirty="0" smtClean="0">
                <a:solidFill>
                  <a:srgbClr val="002060"/>
                </a:solidFill>
              </a:rPr>
              <a:t>труба,</a:t>
            </a:r>
          </a:p>
          <a:p>
            <a:pPr>
              <a:buNone/>
            </a:pPr>
            <a:r>
              <a:rPr lang="ru-RU" sz="3000" b="1" dirty="0" smtClean="0">
                <a:solidFill>
                  <a:srgbClr val="002060"/>
                </a:solidFill>
              </a:rPr>
              <a:t>В </a:t>
            </a:r>
            <a:r>
              <a:rPr lang="ru-RU" sz="3000" b="1" dirty="0">
                <a:solidFill>
                  <a:srgbClr val="002060"/>
                </a:solidFill>
              </a:rPr>
              <a:t>ней Вселенная </a:t>
            </a:r>
            <a:r>
              <a:rPr lang="ru-RU" sz="3000" b="1" dirty="0" smtClean="0">
                <a:solidFill>
                  <a:srgbClr val="002060"/>
                </a:solidFill>
              </a:rPr>
              <a:t>видна,</a:t>
            </a:r>
          </a:p>
          <a:p>
            <a:pPr>
              <a:buNone/>
            </a:pPr>
            <a:r>
              <a:rPr lang="ru-RU" sz="3000" b="1" dirty="0" smtClean="0">
                <a:solidFill>
                  <a:srgbClr val="002060"/>
                </a:solidFill>
              </a:rPr>
              <a:t>Видят звезд калейдоскоп</a:t>
            </a:r>
          </a:p>
          <a:p>
            <a:pPr>
              <a:buNone/>
            </a:pPr>
            <a:r>
              <a:rPr lang="ru-RU" sz="3000" b="1" dirty="0" smtClean="0">
                <a:solidFill>
                  <a:srgbClr val="002060"/>
                </a:solidFill>
              </a:rPr>
              <a:t>Астрономы </a:t>
            </a:r>
            <a:r>
              <a:rPr lang="ru-RU" sz="3000" b="1" dirty="0">
                <a:solidFill>
                  <a:srgbClr val="002060"/>
                </a:solidFill>
              </a:rPr>
              <a:t>в …</a:t>
            </a:r>
            <a:r>
              <a:rPr lang="ru-RU" sz="3600" dirty="0"/>
              <a:t/>
            </a:r>
            <a:br>
              <a:rPr lang="ru-RU" sz="3600" dirty="0"/>
            </a:br>
            <a:endParaRPr lang="ru-RU" sz="3600" dirty="0"/>
          </a:p>
        </p:txBody>
      </p:sp>
      <p:pic>
        <p:nvPicPr>
          <p:cNvPr id="7" name="Содержимое 6" descr="1378642515.pn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179512" y="4317034"/>
            <a:ext cx="3517467" cy="2540966"/>
          </a:xfrm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9144000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С помощью какого предмета люди смогли лучше разглядеть</a:t>
            </a:r>
          </a:p>
          <a:p>
            <a:pPr algn="ctr"/>
            <a:r>
              <a:rPr lang="ru-RU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звёздное небо?</a:t>
            </a:r>
            <a:endParaRPr lang="ru-RU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9" name="луна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3707904" y="3501008"/>
            <a:ext cx="5252684" cy="29523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>
                <p:cTn id="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7544" y="2708920"/>
            <a:ext cx="8352928" cy="3744416"/>
          </a:xfrm>
        </p:spPr>
        <p:txBody>
          <a:bodyPr>
            <a:noAutofit/>
          </a:bodyPr>
          <a:lstStyle/>
          <a:p>
            <a:pPr lvl="0">
              <a:buNone/>
            </a:pPr>
            <a:r>
              <a:rPr lang="ru-RU" sz="3000" b="1" dirty="0">
                <a:solidFill>
                  <a:srgbClr val="002060"/>
                </a:solidFill>
              </a:rPr>
              <a:t>Распустила алый </a:t>
            </a:r>
            <a:r>
              <a:rPr lang="ru-RU" sz="3000" b="1" dirty="0" smtClean="0">
                <a:solidFill>
                  <a:srgbClr val="002060"/>
                </a:solidFill>
              </a:rPr>
              <a:t>хвост,</a:t>
            </a:r>
          </a:p>
          <a:p>
            <a:pPr lvl="0">
              <a:buNone/>
            </a:pPr>
            <a:r>
              <a:rPr lang="ru-RU" sz="3000" b="1" dirty="0">
                <a:solidFill>
                  <a:srgbClr val="002060"/>
                </a:solidFill>
              </a:rPr>
              <a:t>У</a:t>
            </a:r>
            <a:r>
              <a:rPr lang="ru-RU" sz="3000" b="1" dirty="0" smtClean="0">
                <a:solidFill>
                  <a:srgbClr val="002060"/>
                </a:solidFill>
              </a:rPr>
              <a:t>летела </a:t>
            </a:r>
            <a:r>
              <a:rPr lang="ru-RU" sz="3000" b="1" dirty="0">
                <a:solidFill>
                  <a:srgbClr val="002060"/>
                </a:solidFill>
              </a:rPr>
              <a:t>в стаю звёзд.</a:t>
            </a:r>
          </a:p>
          <a:p>
            <a:pPr>
              <a:buNone/>
            </a:pPr>
            <a:r>
              <a:rPr lang="ru-RU" sz="3000" b="1" dirty="0">
                <a:solidFill>
                  <a:srgbClr val="002060"/>
                </a:solidFill>
              </a:rPr>
              <a:t>Наш народ построил </a:t>
            </a:r>
            <a:r>
              <a:rPr lang="ru-RU" sz="3000" b="1" dirty="0" smtClean="0">
                <a:solidFill>
                  <a:srgbClr val="002060"/>
                </a:solidFill>
              </a:rPr>
              <a:t>эту </a:t>
            </a:r>
          </a:p>
          <a:p>
            <a:pPr>
              <a:buNone/>
            </a:pPr>
            <a:r>
              <a:rPr lang="ru-RU" sz="3000" b="1" dirty="0">
                <a:solidFill>
                  <a:srgbClr val="002060"/>
                </a:solidFill>
              </a:rPr>
              <a:t>М</a:t>
            </a:r>
            <a:r>
              <a:rPr lang="ru-RU" sz="3000" b="1" dirty="0" smtClean="0">
                <a:solidFill>
                  <a:srgbClr val="002060"/>
                </a:solidFill>
              </a:rPr>
              <a:t>ежпланетную </a:t>
            </a:r>
            <a:r>
              <a:rPr lang="ru-RU" sz="3000" b="1" dirty="0">
                <a:solidFill>
                  <a:srgbClr val="002060"/>
                </a:solidFill>
              </a:rPr>
              <a:t>…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9144000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 помощью какого транспорта люди смогли отправиться</a:t>
            </a:r>
          </a:p>
          <a:p>
            <a:pPr algn="ctr"/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 загадочный мир космоса?</a:t>
            </a:r>
            <a:endParaRPr lang="ru-RU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5" name="Рисунок 4" descr="9704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223176">
            <a:off x="4573859" y="2874867"/>
            <a:ext cx="3582231" cy="3117868"/>
          </a:xfrm>
          <a:prstGeom prst="rect">
            <a:avLst/>
          </a:prstGeom>
        </p:spPr>
      </p:pic>
      <p:pic>
        <p:nvPicPr>
          <p:cNvPr id="6" name="Рисунок 5" descr="AWorld Rocket Leaving Earth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6674" y="0"/>
            <a:ext cx="9150674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img 5555.pn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2060848"/>
            <a:ext cx="3893050" cy="4392488"/>
          </a:xfrm>
        </p:spPr>
      </p:pic>
      <p:pic>
        <p:nvPicPr>
          <p:cNvPr id="6" name="Содержимое 5" descr="uKjM6dIv6Js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211960" y="2276872"/>
            <a:ext cx="4754410" cy="3758828"/>
          </a:xfrm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5717868"/>
            <a:ext cx="8964489" cy="14157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5715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5715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                                     </a:t>
            </a:r>
            <a:r>
              <a:rPr kumimoji="0" lang="ru-RU" sz="3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Собаки: Белка </a:t>
            </a:r>
            <a:r>
              <a:rPr kumimoji="0" lang="ru-RU" sz="3000" b="1" i="0" u="none" strike="noStrike" cap="none" normalizeH="0" baseline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и </a:t>
            </a:r>
            <a:r>
              <a:rPr kumimoji="0" lang="ru-RU" sz="3000" b="1" i="0" u="none" strike="noStrike" cap="none" normalizeH="0" baseline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Стрелка</a:t>
            </a:r>
            <a:r>
              <a:rPr kumimoji="0" lang="ru-RU" sz="3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 </a:t>
            </a:r>
          </a:p>
          <a:p>
            <a:pPr marL="0" marR="0" lvl="0" indent="5715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lang="ru-RU" sz="2800" b="1" dirty="0">
                <a:solidFill>
                  <a:srgbClr val="00206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 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74901" y="0"/>
            <a:ext cx="7095532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Какие животные первыми </a:t>
            </a:r>
          </a:p>
          <a:p>
            <a:pPr algn="ctr"/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</a:t>
            </a:r>
            <a:r>
              <a:rPr lang="ru-RU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обывали в космосе </a:t>
            </a:r>
          </a:p>
          <a:p>
            <a:pPr algn="ctr"/>
            <a:r>
              <a:rPr lang="ru-RU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и удачно вернулись на землю?</a:t>
            </a:r>
            <a:endParaRPr lang="ru-RU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79512" y="1484784"/>
            <a:ext cx="3456384" cy="5001419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3200" b="1" dirty="0">
                <a:solidFill>
                  <a:srgbClr val="002060"/>
                </a:solidFill>
              </a:rPr>
              <a:t>В</a:t>
            </a:r>
            <a:r>
              <a:rPr lang="ru-RU" sz="3200" b="1" dirty="0" smtClean="0">
                <a:solidFill>
                  <a:srgbClr val="002060"/>
                </a:solidFill>
              </a:rPr>
              <a:t>первые в мире Ю.Гагарин совершил успешный полет вокруг Земли на космическом корабле.</a:t>
            </a:r>
          </a:p>
          <a:p>
            <a:pPr>
              <a:buNone/>
            </a:pPr>
            <a:r>
              <a:rPr lang="ru-RU" sz="3200" b="1" dirty="0" smtClean="0">
                <a:solidFill>
                  <a:srgbClr val="002060"/>
                </a:solidFill>
              </a:rPr>
              <a:t> Этим подвигом гордится наша страна.</a:t>
            </a:r>
            <a:br>
              <a:rPr lang="ru-RU" sz="3200" b="1" dirty="0" smtClean="0">
                <a:solidFill>
                  <a:srgbClr val="002060"/>
                </a:solidFill>
              </a:rPr>
            </a:br>
            <a:endParaRPr lang="ru-RU" sz="3200" b="1" dirty="0" smtClean="0">
              <a:solidFill>
                <a:srgbClr val="002060"/>
              </a:solidFill>
            </a:endParaRPr>
          </a:p>
          <a:p>
            <a:endParaRPr lang="ru-RU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14472" y="332656"/>
            <a:ext cx="843121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Что произошло 12 апреля 1961 года?</a:t>
            </a:r>
            <a:endParaRPr lang="ru-RU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5" name="Рисунок 4" descr="a3f83999a23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31583" y="1052736"/>
            <a:ext cx="4912417" cy="6694947"/>
          </a:xfrm>
          <a:prstGeom prst="rect">
            <a:avLst/>
          </a:prstGeom>
        </p:spPr>
      </p:pic>
      <p:pic>
        <p:nvPicPr>
          <p:cNvPr id="10" name="Рисунок 9" descr="0001-001-Fotomaterialy-prazdnika-2011-God-kosmonavtiki-posvjaschennog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392819" y="1124744"/>
            <a:ext cx="5946849" cy="5733256"/>
          </a:xfrm>
          <a:prstGeom prst="rect">
            <a:avLst/>
          </a:prstGeom>
        </p:spPr>
      </p:pic>
      <p:pic>
        <p:nvPicPr>
          <p:cNvPr id="11" name="Рисунок 10" descr="2 (1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1044624" y="188640"/>
            <a:ext cx="109728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00001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50023" y="1484784"/>
            <a:ext cx="3575260" cy="5145757"/>
          </a:xfrm>
        </p:spPr>
      </p:pic>
      <p:sp>
        <p:nvSpPr>
          <p:cNvPr id="10" name="Текст 9"/>
          <p:cNvSpPr>
            <a:spLocks noGrp="1"/>
          </p:cNvSpPr>
          <p:nvPr>
            <p:ph type="body" sz="half" idx="2"/>
          </p:nvPr>
        </p:nvSpPr>
        <p:spPr>
          <a:xfrm>
            <a:off x="395536" y="1844824"/>
            <a:ext cx="3008313" cy="4691063"/>
          </a:xfrm>
        </p:spPr>
        <p:txBody>
          <a:bodyPr>
            <a:normAutofit/>
          </a:bodyPr>
          <a:lstStyle/>
          <a:p>
            <a:r>
              <a:rPr lang="ru-RU" sz="3000" b="1" dirty="0" smtClean="0">
                <a:solidFill>
                  <a:srgbClr val="002060"/>
                </a:solidFill>
              </a:rPr>
              <a:t>В июне 1963 г. Валентина Владимировна Терешкова совершила полёт на космическом корабле «Востоке-6»</a:t>
            </a:r>
            <a:endParaRPr lang="ru-RU" sz="30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756636" y="188640"/>
            <a:ext cx="5838073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Назовите первую в мире </a:t>
            </a:r>
          </a:p>
          <a:p>
            <a:pPr algn="ctr"/>
            <a:r>
              <a:rPr lang="ru-RU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женщину-космонавта?</a:t>
            </a:r>
            <a:endParaRPr lang="ru-RU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11" name="Рисунок 10" descr="img1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sz="half" idx="2"/>
          </p:nvPr>
        </p:nvSpPr>
        <p:spPr>
          <a:xfrm>
            <a:off x="5631631" y="1484784"/>
            <a:ext cx="3512369" cy="4968552"/>
          </a:xfrm>
        </p:spPr>
        <p:txBody>
          <a:bodyPr>
            <a:normAutofit/>
          </a:bodyPr>
          <a:lstStyle/>
          <a:p>
            <a:r>
              <a:rPr lang="ru-RU" sz="3000" b="1" dirty="0" smtClean="0">
                <a:solidFill>
                  <a:srgbClr val="002060"/>
                </a:solidFill>
              </a:rPr>
              <a:t>Алексей Архипович Леонов</a:t>
            </a:r>
          </a:p>
          <a:p>
            <a:r>
              <a:rPr lang="ru-RU" sz="3000" b="1" dirty="0" smtClean="0">
                <a:solidFill>
                  <a:srgbClr val="002060"/>
                </a:solidFill>
              </a:rPr>
              <a:t>в марте 1965 г. совершил полёт на космическом корабле«Восход-2» с первым в истории выходом в открытый космос.</a:t>
            </a:r>
            <a:endParaRPr lang="ru-RU" sz="3000" b="1" dirty="0">
              <a:solidFill>
                <a:srgbClr val="00206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23528" y="0"/>
            <a:ext cx="8568952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Кто же из космонавтов первым вышел в открытый космос?</a:t>
            </a:r>
            <a:endParaRPr lang="ru-RU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5" name="Содержимое 4" descr="alexei-leonov-soviet-cosmonaut-ria-novosti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1484784"/>
            <a:ext cx="5476283" cy="4746112"/>
          </a:xfrm>
        </p:spPr>
      </p:pic>
      <p:pic>
        <p:nvPicPr>
          <p:cNvPr id="6" name="Рисунок 5" descr="kosmi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-766964"/>
            <a:ext cx="9144000" cy="76249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8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uktv_1402784962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714500"/>
            <a:ext cx="9144000" cy="5143500"/>
          </a:xfrm>
        </p:spPr>
      </p:pic>
      <p:sp>
        <p:nvSpPr>
          <p:cNvPr id="5" name="Прямоугольник 4"/>
          <p:cNvSpPr/>
          <p:nvPr/>
        </p:nvSpPr>
        <p:spPr>
          <a:xfrm>
            <a:off x="323528" y="3429000"/>
            <a:ext cx="1783052" cy="707886"/>
          </a:xfrm>
          <a:prstGeom prst="rect">
            <a:avLst/>
          </a:prstGeom>
          <a:noFill/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Солнце</a:t>
            </a:r>
            <a:endParaRPr lang="ru-RU" sz="4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627784" y="4869160"/>
            <a:ext cx="244169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Меркурий</a:t>
            </a:r>
            <a:endParaRPr lang="ru-RU" sz="4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139952" y="4293096"/>
            <a:ext cx="176202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Венера</a:t>
            </a:r>
            <a:endParaRPr lang="ru-RU" sz="4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627784" y="3140968"/>
            <a:ext cx="153138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Земля</a:t>
            </a:r>
            <a:endParaRPr lang="ru-RU" sz="4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724128" y="3933056"/>
            <a:ext cx="135485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Марс</a:t>
            </a:r>
            <a:endParaRPr lang="ru-RU" sz="4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779912" y="2564904"/>
            <a:ext cx="189859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Юпитер</a:t>
            </a:r>
            <a:endParaRPr lang="ru-RU" sz="4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092280" y="3501008"/>
            <a:ext cx="167719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Сатурн</a:t>
            </a:r>
            <a:endParaRPr lang="ru-RU" sz="4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508104" y="2060848"/>
            <a:ext cx="122649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Уран</a:t>
            </a:r>
            <a:endParaRPr lang="ru-RU" sz="4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236296" y="1988840"/>
            <a:ext cx="173156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Нептун</a:t>
            </a:r>
            <a:endParaRPr lang="ru-RU" sz="4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434270" y="188640"/>
            <a:ext cx="6149312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Какие планеты солнечной </a:t>
            </a:r>
          </a:p>
          <a:p>
            <a:pPr algn="ctr"/>
            <a:r>
              <a:rPr lang="ru-RU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системы </a:t>
            </a:r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</a:t>
            </a:r>
            <a:r>
              <a:rPr lang="ru-RU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ы знаете?</a:t>
            </a:r>
            <a:endParaRPr lang="ru-RU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907704" y="188640"/>
            <a:ext cx="5498813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Почему нашу систему </a:t>
            </a:r>
          </a:p>
          <a:p>
            <a:pPr algn="ctr"/>
            <a:r>
              <a:rPr lang="ru-RU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называют – солнечной?</a:t>
            </a:r>
            <a:endParaRPr lang="ru-RU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6" grpId="0"/>
      <p:bldP spid="15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1036</TotalTime>
  <Words>260</Words>
  <Application>Microsoft Office PowerPoint</Application>
  <PresentationFormat>Экран (4:3)</PresentationFormat>
  <Paragraphs>59</Paragraphs>
  <Slides>12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Metod_kabinet</dc:creator>
  <cp:lastModifiedBy>Metod_kabinet</cp:lastModifiedBy>
  <cp:revision>21</cp:revision>
  <dcterms:created xsi:type="dcterms:W3CDTF">2016-02-06T12:53:14Z</dcterms:created>
  <dcterms:modified xsi:type="dcterms:W3CDTF">2016-02-16T12:55:33Z</dcterms:modified>
</cp:coreProperties>
</file>