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1" r:id="rId5"/>
    <p:sldId id="264" r:id="rId6"/>
    <p:sldId id="265" r:id="rId7"/>
    <p:sldId id="266" r:id="rId8"/>
    <p:sldId id="263" r:id="rId9"/>
    <p:sldId id="267" r:id="rId10"/>
    <p:sldId id="262" r:id="rId11"/>
    <p:sldId id="268" r:id="rId12"/>
    <p:sldId id="271" r:id="rId13"/>
    <p:sldId id="269" r:id="rId14"/>
    <p:sldId id="270" r:id="rId15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8000"/>
    <a:srgbClr val="DE4110"/>
    <a:srgbClr val="990033"/>
    <a:srgbClr val="3366CC"/>
    <a:srgbClr val="660066"/>
    <a:srgbClr val="FF6600"/>
    <a:srgbClr val="DB0360"/>
    <a:srgbClr val="0033CC"/>
    <a:srgbClr val="8BF42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26EFB-E8F7-412E-B84E-482B6F127D0D}" type="datetimeFigureOut">
              <a:rPr lang="ru-RU" smtClean="0"/>
              <a:pPr/>
              <a:t>15.04.2020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18865898">
            <a:off x="-142768" y="1956257"/>
            <a:ext cx="77664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DE41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Весёлые цыплятки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Рисуем и клеем с мамой вместе дома</a:t>
            </a:r>
          </a:p>
          <a:p>
            <a:endParaRPr lang="ru-RU" sz="7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8918995">
            <a:off x="3104032" y="2224704"/>
            <a:ext cx="61606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Подготовил: педагог </a:t>
            </a:r>
          </a:p>
          <a:p>
            <a:pPr algn="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МКДОУ «Детский сад «Незабудка» </a:t>
            </a:r>
          </a:p>
          <a:p>
            <a:pPr algn="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изобразительной деятельности</a:t>
            </a:r>
          </a:p>
          <a:p>
            <a:pPr algn="r"/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Калинина Светлана Николаевна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1.png"/>
          <p:cNvPicPr>
            <a:picLocks noChangeAspect="1"/>
          </p:cNvPicPr>
          <p:nvPr/>
        </p:nvPicPr>
        <p:blipFill>
          <a:blip r:embed="rId2" cstate="print"/>
          <a:srcRect b="7292"/>
          <a:stretch>
            <a:fillRect/>
          </a:stretch>
        </p:blipFill>
        <p:spPr>
          <a:xfrm>
            <a:off x="0" y="4459818"/>
            <a:ext cx="9144000" cy="239818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Содержимое 10" descr="IMG_20200415_1639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1198518">
            <a:off x="590241" y="2183416"/>
            <a:ext cx="3474740" cy="2309124"/>
          </a:xfrm>
        </p:spPr>
      </p:pic>
      <p:pic>
        <p:nvPicPr>
          <p:cNvPr id="12" name="Содержимое 7" descr="IMG_20200415_1641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93436">
            <a:off x="5371108" y="2481110"/>
            <a:ext cx="3315325" cy="2334337"/>
          </a:xfrm>
          <a:prstGeom prst="rect">
            <a:avLst/>
          </a:prstGeom>
        </p:spPr>
      </p:pic>
      <p:pic>
        <p:nvPicPr>
          <p:cNvPr id="13" name="Содержимое 10" descr="IMG_20200415_164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4293097"/>
            <a:ext cx="3597792" cy="25649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79512" y="188640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Решите</a:t>
            </a:r>
            <a:r>
              <a:rPr lang="uk-UA" sz="40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0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как</a:t>
            </a:r>
            <a:r>
              <a:rPr lang="uk-UA" sz="40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0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будут</a:t>
            </a:r>
            <a:r>
              <a:rPr lang="uk-UA" sz="40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0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расположены</a:t>
            </a:r>
            <a:r>
              <a:rPr lang="uk-UA" sz="40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0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ваши</a:t>
            </a:r>
            <a:r>
              <a:rPr lang="uk-UA" sz="40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0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цыплята</a:t>
            </a:r>
            <a:r>
              <a:rPr lang="uk-UA" sz="40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и курочка. </a:t>
            </a:r>
            <a:r>
              <a:rPr lang="uk-UA" sz="40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Сколько</a:t>
            </a:r>
            <a:r>
              <a:rPr lang="uk-UA" sz="40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0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будет</a:t>
            </a:r>
            <a:endParaRPr lang="uk-UA" sz="4000" b="1" dirty="0" smtClean="0">
              <a:ln w="11430">
                <a:solidFill>
                  <a:srgbClr val="7030A0"/>
                </a:solidFill>
              </a:ln>
              <a:solidFill>
                <a:srgbClr val="0033CC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quetteC" pitchFamily="2" charset="0"/>
            </a:endParaRPr>
          </a:p>
          <a:p>
            <a:pPr algn="ctr"/>
            <a:r>
              <a:rPr lang="uk-UA" sz="40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 </a:t>
            </a:r>
            <a:r>
              <a:rPr lang="uk-UA" sz="40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цыплят</a:t>
            </a:r>
            <a:r>
              <a:rPr lang="uk-UA" sz="40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? </a:t>
            </a:r>
            <a:r>
              <a:rPr lang="uk-UA" sz="40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Но</a:t>
            </a:r>
            <a:r>
              <a:rPr lang="uk-UA" sz="40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не </a:t>
            </a:r>
            <a:r>
              <a:rPr lang="uk-UA" sz="40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спешите</a:t>
            </a:r>
            <a:r>
              <a:rPr lang="uk-UA" sz="40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0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клеить</a:t>
            </a:r>
            <a:r>
              <a:rPr lang="uk-UA" sz="40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.</a:t>
            </a:r>
            <a:endParaRPr lang="ru-RU" sz="4000" dirty="0"/>
          </a:p>
        </p:txBody>
      </p:sp>
      <p:pic>
        <p:nvPicPr>
          <p:cNvPr id="15" name="Содержимое 5" descr="imgonline-com-ua-Transparent-backgr-hMD0vOVgAfHsOSS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586199"/>
            <a:ext cx="2555776" cy="2271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2.png"/>
          <p:cNvPicPr>
            <a:picLocks noChangeAspect="1"/>
          </p:cNvPicPr>
          <p:nvPr/>
        </p:nvPicPr>
        <p:blipFill>
          <a:blip r:embed="rId2" cstate="print"/>
          <a:srcRect l="1963"/>
          <a:stretch>
            <a:fillRect/>
          </a:stretch>
        </p:blipFill>
        <p:spPr>
          <a:xfrm>
            <a:off x="251520" y="0"/>
            <a:ext cx="8892480" cy="27440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764704"/>
            <a:ext cx="8517632" cy="1143000"/>
          </a:xfrm>
        </p:spPr>
        <p:txBody>
          <a:bodyPr>
            <a:noAutofit/>
          </a:bodyPr>
          <a:lstStyle/>
          <a:p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Украсить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цыплят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можно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/>
            </a:r>
            <a:b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   красками,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карандашами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b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или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фломастерами.</a:t>
            </a:r>
            <a:endParaRPr lang="ru-RU" sz="4800" dirty="0"/>
          </a:p>
        </p:txBody>
      </p:sp>
      <p:pic>
        <p:nvPicPr>
          <p:cNvPr id="13" name="Содержимое 12" descr="IMG_20200415_1640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31840" y="3933056"/>
            <a:ext cx="2369610" cy="2736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5" descr="IMG_20200415_1640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98979" flipH="1">
            <a:off x="204040" y="3119701"/>
            <a:ext cx="2304256" cy="3021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Содержимое 7" descr="IMG_20200415_1640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655733">
            <a:off x="5413448" y="2170888"/>
            <a:ext cx="3492570" cy="4032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1" name="Picture 1" descr="C:\Users\Metod_kabinet\Desktop\Игры по ИЗО\Предметы\0_8f5dc_fc557dd4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969702">
            <a:off x="3445145" y="3024697"/>
            <a:ext cx="1150527" cy="1052736"/>
          </a:xfrm>
          <a:prstGeom prst="rect">
            <a:avLst/>
          </a:prstGeom>
          <a:noFill/>
        </p:spPr>
      </p:pic>
      <p:pic>
        <p:nvPicPr>
          <p:cNvPr id="16" name="Содержимое 7" descr="92fe84edcece680a0a2f966cfc97273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37514">
            <a:off x="2123728" y="2204864"/>
            <a:ext cx="2279993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2.png"/>
          <p:cNvPicPr>
            <a:picLocks noChangeAspect="1"/>
          </p:cNvPicPr>
          <p:nvPr/>
        </p:nvPicPr>
        <p:blipFill>
          <a:blip r:embed="rId2" cstate="print"/>
          <a:srcRect l="1963"/>
          <a:stretch>
            <a:fillRect/>
          </a:stretch>
        </p:blipFill>
        <p:spPr>
          <a:xfrm>
            <a:off x="251520" y="0"/>
            <a:ext cx="8892480" cy="32849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99592" y="980728"/>
            <a:ext cx="7941568" cy="1143000"/>
          </a:xfrm>
        </p:spPr>
        <p:txBody>
          <a:bodyPr>
            <a:noAutofit/>
          </a:bodyPr>
          <a:lstStyle/>
          <a:p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Можно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на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поделку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b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наклеить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что-то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b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ещё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,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фантазируйте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… </a:t>
            </a:r>
            <a:endParaRPr lang="ru-RU" sz="4800" dirty="0"/>
          </a:p>
        </p:txBody>
      </p:sp>
      <p:pic>
        <p:nvPicPr>
          <p:cNvPr id="11" name="Содержимое 10" descr="0_73eb9_36bf18f_L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141150">
            <a:off x="6808351" y="2610725"/>
            <a:ext cx="1823368" cy="1341639"/>
          </a:xfrm>
        </p:spPr>
      </p:pic>
      <p:pic>
        <p:nvPicPr>
          <p:cNvPr id="28674" name="Picture 2" descr="https://avatars.mds.yandex.net/get-pdb/1979207/99f6046f-d59e-4091-8b10-b0c494bfc845/s120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2988350"/>
            <a:ext cx="4248472" cy="3869650"/>
          </a:xfrm>
          <a:prstGeom prst="rect">
            <a:avLst/>
          </a:prstGeom>
          <a:noFill/>
        </p:spPr>
      </p:pic>
      <p:pic>
        <p:nvPicPr>
          <p:cNvPr id="17" name="Picture 6" descr="https://s1.1zoom.ru/big3/933/370901-svetik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3068960"/>
            <a:ext cx="4801997" cy="3268960"/>
          </a:xfrm>
          <a:prstGeom prst="rect">
            <a:avLst/>
          </a:prstGeom>
          <a:noFill/>
        </p:spPr>
      </p:pic>
      <p:pic>
        <p:nvPicPr>
          <p:cNvPr id="18" name="Содержимое 7" descr="2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4633348"/>
            <a:ext cx="2051720" cy="2224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1.png"/>
          <p:cNvPicPr>
            <a:picLocks noChangeAspect="1"/>
          </p:cNvPicPr>
          <p:nvPr/>
        </p:nvPicPr>
        <p:blipFill>
          <a:blip r:embed="rId2" cstate="print"/>
          <a:srcRect b="7292"/>
          <a:stretch>
            <a:fillRect/>
          </a:stretch>
        </p:blipFill>
        <p:spPr>
          <a:xfrm>
            <a:off x="0" y="4459818"/>
            <a:ext cx="9144000" cy="239818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Содержимое 10" descr="IMG_20200415_1654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927582">
            <a:off x="432359" y="4463674"/>
            <a:ext cx="2835738" cy="2139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3" descr="IMG_20200415_204747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1979712" y="260648"/>
            <a:ext cx="5472608" cy="4048057"/>
          </a:xfrm>
          <a:prstGeom prst="rect">
            <a:avLst/>
          </a:prstGeom>
        </p:spPr>
      </p:pic>
      <p:pic>
        <p:nvPicPr>
          <p:cNvPr id="7" name="Содержимое 5" descr="IMG_20200415_164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32693">
            <a:off x="6071103" y="4560558"/>
            <a:ext cx="2680763" cy="19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18e5fc94edd00b2123ecba330ca7adea--easter-printables-easter-chick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EF7"/>
              </a:clrFrom>
              <a:clrTo>
                <a:srgbClr val="FFFE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2320" y="3068960"/>
            <a:ext cx="1907704" cy="1640729"/>
          </a:xfrm>
          <a:prstGeom prst="rect">
            <a:avLst/>
          </a:prstGeom>
        </p:spPr>
      </p:pic>
      <p:pic>
        <p:nvPicPr>
          <p:cNvPr id="12" name="Содержимое 11" descr="po027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2996952"/>
            <a:ext cx="1620214" cy="1584176"/>
          </a:xfrm>
          <a:prstGeom prst="rect">
            <a:avLst/>
          </a:prstGeom>
        </p:spPr>
      </p:pic>
      <p:pic>
        <p:nvPicPr>
          <p:cNvPr id="1026" name="Picture 2" descr="C:\Users\Metod_kabinet\Desktop\Игры по ИЗО\Животные\Beauty-Butterflies_0_3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1340768"/>
            <a:ext cx="889448" cy="792088"/>
          </a:xfrm>
          <a:prstGeom prst="rect">
            <a:avLst/>
          </a:prstGeom>
          <a:noFill/>
        </p:spPr>
      </p:pic>
      <p:pic>
        <p:nvPicPr>
          <p:cNvPr id="1027" name="Picture 3" descr="C:\Users\Metod_kabinet\Desktop\Игры по ИЗО\Животные\Beauty-Butterflies_0_4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8223092">
            <a:off x="138809" y="204377"/>
            <a:ext cx="938408" cy="835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 descr="https://avatars.mds.yandex.net/get-pdb/467999/700ab143-2a8b-4062-87f6-9f56b80dd8b4/s1200?webp=false"/>
          <p:cNvPicPr>
            <a:picLocks noChangeAspect="1" noChangeArrowheads="1"/>
          </p:cNvPicPr>
          <p:nvPr/>
        </p:nvPicPr>
        <p:blipFill>
          <a:blip r:embed="rId2" cstate="print"/>
          <a:srcRect l="20000" t="12600" b="5921"/>
          <a:stretch>
            <a:fillRect/>
          </a:stretch>
        </p:blipFill>
        <p:spPr bwMode="auto">
          <a:xfrm>
            <a:off x="0" y="-126776"/>
            <a:ext cx="9144000" cy="6984776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 rot="21135796">
            <a:off x="550181" y="607630"/>
            <a:ext cx="6336704" cy="16561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21087403">
            <a:off x="500703" y="945822"/>
            <a:ext cx="63850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Ждём</a:t>
            </a:r>
            <a:r>
              <a:rPr lang="uk-UA" sz="54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Ваших </a:t>
            </a:r>
            <a:r>
              <a:rPr lang="uk-UA" sz="54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работ</a:t>
            </a:r>
            <a:r>
              <a:rPr lang="uk-UA" sz="54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!</a:t>
            </a:r>
            <a:endParaRPr lang="ru-RU" sz="5400" dirty="0"/>
          </a:p>
        </p:txBody>
      </p:sp>
      <p:pic>
        <p:nvPicPr>
          <p:cNvPr id="18" name="Содержимое 17" descr="123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8834" y="1124744"/>
            <a:ext cx="4915454" cy="57941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2.png"/>
          <p:cNvPicPr>
            <a:picLocks noChangeAspect="1"/>
          </p:cNvPicPr>
          <p:nvPr/>
        </p:nvPicPr>
        <p:blipFill>
          <a:blip r:embed="rId2" cstate="print"/>
          <a:srcRect l="1963"/>
          <a:stretch>
            <a:fillRect/>
          </a:stretch>
        </p:blipFill>
        <p:spPr>
          <a:xfrm>
            <a:off x="395536" y="0"/>
            <a:ext cx="8748464" cy="27440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1143000"/>
          </a:xfrm>
        </p:spPr>
        <p:txBody>
          <a:bodyPr>
            <a:noAutofit/>
          </a:bodyPr>
          <a:lstStyle/>
          <a:p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Готовы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к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нашему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b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следующему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/>
            </a:r>
            <a:b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            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путешествию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?</a:t>
            </a:r>
            <a:endParaRPr lang="uk-UA" sz="4800" b="1" dirty="0">
              <a:solidFill>
                <a:srgbClr val="660066"/>
              </a:solidFill>
              <a:latin typeface="CoquetteC" pitchFamily="2" charset="0"/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395536" y="2708920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uk-UA" u="sng" dirty="0" err="1" smtClean="0">
                <a:solidFill>
                  <a:srgbClr val="0033CC"/>
                </a:solidFill>
                <a:latin typeface="Cambria" pitchFamily="18" charset="0"/>
              </a:rPr>
              <a:t>Сегодня</a:t>
            </a:r>
            <a:r>
              <a:rPr lang="uk-UA" u="sng" dirty="0" smtClean="0">
                <a:solidFill>
                  <a:srgbClr val="0033CC"/>
                </a:solidFill>
                <a:latin typeface="Cambria" pitchFamily="18" charset="0"/>
              </a:rPr>
              <a:t> нам </a:t>
            </a:r>
            <a:r>
              <a:rPr lang="uk-UA" u="sng" dirty="0" err="1" smtClean="0">
                <a:solidFill>
                  <a:srgbClr val="0033CC"/>
                </a:solidFill>
                <a:latin typeface="Cambria" pitchFamily="18" charset="0"/>
              </a:rPr>
              <a:t>понадобятся</a:t>
            </a:r>
            <a:r>
              <a:rPr lang="uk-UA" u="sng" dirty="0" smtClean="0">
                <a:solidFill>
                  <a:srgbClr val="0033CC"/>
                </a:solidFill>
                <a:latin typeface="Cambria" pitchFamily="18" charset="0"/>
              </a:rPr>
              <a:t>:</a:t>
            </a:r>
          </a:p>
          <a:p>
            <a:pPr>
              <a:buClr>
                <a:srgbClr val="C800C8"/>
              </a:buClr>
              <a:buFont typeface="Wingdings" pitchFamily="2" charset="2"/>
              <a:buChar char="v"/>
            </a:pPr>
            <a:r>
              <a:rPr lang="uk-UA" dirty="0" err="1" smtClean="0">
                <a:solidFill>
                  <a:srgbClr val="008000"/>
                </a:solidFill>
                <a:latin typeface="Cambria" pitchFamily="18" charset="0"/>
              </a:rPr>
              <a:t>Альбомный</a:t>
            </a:r>
            <a:r>
              <a:rPr lang="uk-UA" dirty="0" smtClean="0">
                <a:solidFill>
                  <a:srgbClr val="008000"/>
                </a:solidFill>
                <a:latin typeface="Cambria" pitchFamily="18" charset="0"/>
              </a:rPr>
              <a:t> лист, </a:t>
            </a:r>
            <a:r>
              <a:rPr lang="uk-UA" dirty="0" err="1" smtClean="0">
                <a:solidFill>
                  <a:srgbClr val="008000"/>
                </a:solidFill>
                <a:latin typeface="Cambria" pitchFamily="18" charset="0"/>
              </a:rPr>
              <a:t>карандаши</a:t>
            </a:r>
            <a:r>
              <a:rPr lang="uk-UA" dirty="0" smtClean="0">
                <a:solidFill>
                  <a:srgbClr val="008000"/>
                </a:solidFill>
                <a:latin typeface="Cambria" pitchFamily="18" charset="0"/>
              </a:rPr>
              <a:t>;</a:t>
            </a:r>
          </a:p>
          <a:p>
            <a:pPr>
              <a:buClr>
                <a:srgbClr val="C800C8"/>
              </a:buClr>
              <a:buFont typeface="Wingdings" pitchFamily="2" charset="2"/>
              <a:buChar char="v"/>
            </a:pPr>
            <a:r>
              <a:rPr lang="uk-UA" dirty="0" smtClean="0">
                <a:solidFill>
                  <a:srgbClr val="FF0000"/>
                </a:solidFill>
                <a:latin typeface="Cambria" pitchFamily="18" charset="0"/>
              </a:rPr>
              <a:t>Краски (</a:t>
            </a:r>
            <a:r>
              <a:rPr lang="uk-UA" dirty="0" err="1" smtClean="0">
                <a:solidFill>
                  <a:srgbClr val="FF0000"/>
                </a:solidFill>
                <a:latin typeface="Cambria" pitchFamily="18" charset="0"/>
              </a:rPr>
              <a:t>гуашь</a:t>
            </a:r>
            <a:r>
              <a:rPr lang="uk-UA" dirty="0" smtClean="0">
                <a:solidFill>
                  <a:srgbClr val="FF0000"/>
                </a:solidFill>
                <a:latin typeface="Cambria" pitchFamily="18" charset="0"/>
              </a:rPr>
              <a:t>), кисточки, </a:t>
            </a:r>
            <a:r>
              <a:rPr lang="uk-UA" dirty="0" err="1" smtClean="0">
                <a:solidFill>
                  <a:srgbClr val="FF0000"/>
                </a:solidFill>
                <a:latin typeface="Cambria" pitchFamily="18" charset="0"/>
              </a:rPr>
              <a:t>палитра</a:t>
            </a:r>
            <a:r>
              <a:rPr lang="uk-UA" dirty="0" smtClean="0">
                <a:solidFill>
                  <a:srgbClr val="FF0000"/>
                </a:solidFill>
                <a:latin typeface="Cambria" pitchFamily="18" charset="0"/>
              </a:rPr>
              <a:t>;</a:t>
            </a:r>
          </a:p>
          <a:p>
            <a:pPr>
              <a:buClr>
                <a:srgbClr val="C800C8"/>
              </a:buClr>
              <a:buFont typeface="Wingdings" pitchFamily="2" charset="2"/>
              <a:buChar char="v"/>
            </a:pPr>
            <a:r>
              <a:rPr lang="uk-UA" dirty="0" smtClean="0">
                <a:solidFill>
                  <a:srgbClr val="9900FF"/>
                </a:solidFill>
                <a:latin typeface="Cambria" pitchFamily="18" charset="0"/>
              </a:rPr>
              <a:t>Баночка с </a:t>
            </a:r>
            <a:r>
              <a:rPr lang="uk-UA" dirty="0" err="1" smtClean="0">
                <a:solidFill>
                  <a:srgbClr val="9900FF"/>
                </a:solidFill>
                <a:latin typeface="Cambria" pitchFamily="18" charset="0"/>
              </a:rPr>
              <a:t>водой</a:t>
            </a:r>
            <a:r>
              <a:rPr lang="uk-UA" dirty="0" smtClean="0">
                <a:solidFill>
                  <a:srgbClr val="9900FF"/>
                </a:solidFill>
                <a:latin typeface="Cambria" pitchFamily="18" charset="0"/>
              </a:rPr>
              <a:t>;</a:t>
            </a:r>
          </a:p>
          <a:p>
            <a:pPr>
              <a:buClr>
                <a:srgbClr val="C800C8"/>
              </a:buClr>
              <a:buFont typeface="Wingdings" pitchFamily="2" charset="2"/>
              <a:buChar char="v"/>
            </a:pPr>
            <a:r>
              <a:rPr lang="uk-UA" dirty="0" err="1" smtClean="0">
                <a:solidFill>
                  <a:srgbClr val="FF6600"/>
                </a:solidFill>
                <a:latin typeface="Cambria" pitchFamily="18" charset="0"/>
              </a:rPr>
              <a:t>Цветная</a:t>
            </a:r>
            <a:r>
              <a:rPr lang="uk-UA" dirty="0" smtClean="0">
                <a:solidFill>
                  <a:srgbClr val="FF6600"/>
                </a:solidFill>
                <a:latin typeface="Cambria" pitchFamily="18" charset="0"/>
              </a:rPr>
              <a:t> </a:t>
            </a:r>
            <a:r>
              <a:rPr lang="uk-UA" dirty="0" err="1" smtClean="0">
                <a:solidFill>
                  <a:srgbClr val="FF6600"/>
                </a:solidFill>
                <a:latin typeface="Cambria" pitchFamily="18" charset="0"/>
              </a:rPr>
              <a:t>бумага</a:t>
            </a:r>
            <a:r>
              <a:rPr lang="uk-UA" dirty="0" smtClean="0">
                <a:solidFill>
                  <a:srgbClr val="FF6600"/>
                </a:solidFill>
                <a:latin typeface="Cambria" pitchFamily="18" charset="0"/>
              </a:rPr>
              <a:t>, </a:t>
            </a:r>
            <a:r>
              <a:rPr lang="uk-UA" dirty="0" err="1" smtClean="0">
                <a:solidFill>
                  <a:srgbClr val="FF6600"/>
                </a:solidFill>
                <a:latin typeface="Cambria" pitchFamily="18" charset="0"/>
              </a:rPr>
              <a:t>ножницы</a:t>
            </a:r>
            <a:r>
              <a:rPr lang="uk-UA" dirty="0" smtClean="0">
                <a:solidFill>
                  <a:srgbClr val="FF6600"/>
                </a:solidFill>
                <a:latin typeface="Cambria" pitchFamily="18" charset="0"/>
              </a:rPr>
              <a:t>;</a:t>
            </a:r>
          </a:p>
          <a:p>
            <a:pPr>
              <a:buClr>
                <a:srgbClr val="C800C8"/>
              </a:buClr>
              <a:buFont typeface="Wingdings" pitchFamily="2" charset="2"/>
              <a:buChar char="v"/>
            </a:pPr>
            <a:r>
              <a:rPr lang="uk-UA" dirty="0" smtClean="0">
                <a:solidFill>
                  <a:srgbClr val="FF3399"/>
                </a:solidFill>
                <a:latin typeface="Cambria" pitchFamily="18" charset="0"/>
              </a:rPr>
              <a:t>Клей.</a:t>
            </a:r>
          </a:p>
          <a:p>
            <a:pPr>
              <a:buNone/>
            </a:pPr>
            <a:endParaRPr lang="uk-UA" dirty="0" smtClean="0"/>
          </a:p>
          <a:p>
            <a:endParaRPr lang="uk-UA" dirty="0"/>
          </a:p>
        </p:txBody>
      </p:sp>
      <p:pic>
        <p:nvPicPr>
          <p:cNvPr id="14338" name="Picture 2" descr="https://siniykot.ru/wa-data/public/shop/products/19/69/46919/images/69370/69370.750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344776">
            <a:off x="6768281" y="4982568"/>
            <a:ext cx="1974279" cy="1974279"/>
          </a:xfrm>
          <a:prstGeom prst="rect">
            <a:avLst/>
          </a:prstGeom>
          <a:noFill/>
        </p:spPr>
      </p:pic>
      <p:pic>
        <p:nvPicPr>
          <p:cNvPr id="8" name="Picture 2" descr="https://www.conquestart.org/wp-content/uploads/2016/07/photodune-3193824-gouache-m-e149811701995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1548" y="2276872"/>
            <a:ext cx="2382452" cy="1584176"/>
          </a:xfrm>
          <a:prstGeom prst="rect">
            <a:avLst/>
          </a:prstGeom>
          <a:noFill/>
        </p:spPr>
      </p:pic>
      <p:pic>
        <p:nvPicPr>
          <p:cNvPr id="14340" name="Picture 4" descr="https://igrushki7km.com.ua/image/cache/catalog/detskiye-igrushki/nabory-dlya-tvorchestva/-stakan-neprolivayka-rozovyy_0-1000x10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3140968"/>
            <a:ext cx="971600" cy="971600"/>
          </a:xfrm>
          <a:prstGeom prst="rect">
            <a:avLst/>
          </a:prstGeom>
          <a:noFill/>
        </p:spPr>
      </p:pic>
      <p:pic>
        <p:nvPicPr>
          <p:cNvPr id="11" name="Picture 4" descr="https://avatars.mds.yandex.net/get-pdb/1756889/4c3ecb85-478d-4c6d-87d0-c26195a504a3/s1200?webp=fal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0352" y="3501008"/>
            <a:ext cx="1656184" cy="1656184"/>
          </a:xfrm>
          <a:prstGeom prst="rect">
            <a:avLst/>
          </a:prstGeom>
          <a:noFill/>
        </p:spPr>
      </p:pic>
      <p:pic>
        <p:nvPicPr>
          <p:cNvPr id="12" name="Picture 6" descr="https://avatars.mds.yandex.net/get-pdb/1920338/ec382c04-1287-49e2-bef2-e731bdbf8479/s120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4368" y="5517232"/>
            <a:ext cx="1064594" cy="864096"/>
          </a:xfrm>
          <a:prstGeom prst="rect">
            <a:avLst/>
          </a:prstGeom>
          <a:noFill/>
        </p:spPr>
      </p:pic>
      <p:pic>
        <p:nvPicPr>
          <p:cNvPr id="14344" name="Picture 8" descr="http://mytehno.ru/image/cache/catalog/API9d6b6f110151ea4dec1c4a56d4bcb839/kley-karandash/IMGc68f50e3bbab9679d27077fa820f8415-750x7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4869160"/>
            <a:ext cx="720080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1.png"/>
          <p:cNvPicPr>
            <a:picLocks noChangeAspect="1"/>
          </p:cNvPicPr>
          <p:nvPr/>
        </p:nvPicPr>
        <p:blipFill>
          <a:blip r:embed="rId2" cstate="print"/>
          <a:srcRect b="7292"/>
          <a:stretch>
            <a:fillRect/>
          </a:stretch>
        </p:blipFill>
        <p:spPr>
          <a:xfrm>
            <a:off x="0" y="4459818"/>
            <a:ext cx="9144000" cy="239818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323528" y="1700807"/>
            <a:ext cx="8363272" cy="2759011"/>
          </a:xfrm>
        </p:spPr>
        <p:txBody>
          <a:bodyPr/>
          <a:lstStyle/>
          <a:p>
            <a:pPr>
              <a:buClr>
                <a:srgbClr val="9900FF"/>
              </a:buClr>
              <a:buFont typeface="Wingdings" pitchFamily="2" charset="2"/>
              <a:buChar char="v"/>
            </a:pPr>
            <a:r>
              <a:rPr lang="uk-UA" dirty="0" smtClean="0">
                <a:solidFill>
                  <a:srgbClr val="008000"/>
                </a:solidFill>
                <a:latin typeface="Cambria" pitchFamily="18" charset="0"/>
              </a:rPr>
              <a:t>Для </a:t>
            </a:r>
            <a:r>
              <a:rPr lang="uk-UA" dirty="0" err="1" smtClean="0">
                <a:solidFill>
                  <a:srgbClr val="008000"/>
                </a:solidFill>
                <a:latin typeface="Cambria" pitchFamily="18" charset="0"/>
              </a:rPr>
              <a:t>малышей</a:t>
            </a:r>
            <a:r>
              <a:rPr lang="uk-UA" dirty="0" smtClean="0">
                <a:solidFill>
                  <a:srgbClr val="008000"/>
                </a:solidFill>
                <a:latin typeface="Cambria" pitchFamily="18" charset="0"/>
              </a:rPr>
              <a:t> </a:t>
            </a:r>
            <a:r>
              <a:rPr lang="uk-UA" dirty="0" err="1" smtClean="0">
                <a:solidFill>
                  <a:srgbClr val="008000"/>
                </a:solidFill>
                <a:latin typeface="Cambria" pitchFamily="18" charset="0"/>
              </a:rPr>
              <a:t>это</a:t>
            </a:r>
            <a:r>
              <a:rPr lang="uk-UA" dirty="0" smtClean="0">
                <a:solidFill>
                  <a:srgbClr val="008000"/>
                </a:solidFill>
                <a:latin typeface="Cambria" pitchFamily="18" charset="0"/>
              </a:rPr>
              <a:t> </a:t>
            </a:r>
            <a:r>
              <a:rPr lang="uk-UA" dirty="0" err="1" smtClean="0">
                <a:solidFill>
                  <a:srgbClr val="008000"/>
                </a:solidFill>
                <a:latin typeface="Cambria" pitchFamily="18" charset="0"/>
              </a:rPr>
              <a:t>может</a:t>
            </a:r>
            <a:r>
              <a:rPr lang="uk-UA" dirty="0" smtClean="0">
                <a:solidFill>
                  <a:srgbClr val="008000"/>
                </a:solidFill>
                <a:latin typeface="Cambria" pitchFamily="18" charset="0"/>
              </a:rPr>
              <a:t> </a:t>
            </a:r>
            <a:r>
              <a:rPr lang="uk-UA" dirty="0" err="1" smtClean="0">
                <a:solidFill>
                  <a:srgbClr val="008000"/>
                </a:solidFill>
                <a:latin typeface="Cambria" pitchFamily="18" charset="0"/>
              </a:rPr>
              <a:t>быть</a:t>
            </a:r>
            <a:r>
              <a:rPr lang="uk-UA" dirty="0" smtClean="0">
                <a:solidFill>
                  <a:srgbClr val="008000"/>
                </a:solidFill>
                <a:latin typeface="Cambria" pitchFamily="18" charset="0"/>
              </a:rPr>
              <a:t> просто </a:t>
            </a:r>
            <a:r>
              <a:rPr lang="uk-UA" dirty="0" err="1" smtClean="0">
                <a:solidFill>
                  <a:srgbClr val="008000"/>
                </a:solidFill>
                <a:latin typeface="Cambria" pitchFamily="18" charset="0"/>
              </a:rPr>
              <a:t>зелёный</a:t>
            </a:r>
            <a:r>
              <a:rPr lang="uk-UA" dirty="0" smtClean="0">
                <a:solidFill>
                  <a:srgbClr val="008000"/>
                </a:solidFill>
                <a:latin typeface="Cambria" pitchFamily="18" charset="0"/>
              </a:rPr>
              <a:t> лист </a:t>
            </a:r>
            <a:r>
              <a:rPr lang="uk-UA" dirty="0" err="1" smtClean="0">
                <a:solidFill>
                  <a:srgbClr val="008000"/>
                </a:solidFill>
                <a:latin typeface="Cambria" pitchFamily="18" charset="0"/>
              </a:rPr>
              <a:t>бумаги</a:t>
            </a:r>
            <a:r>
              <a:rPr lang="uk-UA" dirty="0" smtClean="0">
                <a:solidFill>
                  <a:srgbClr val="008000"/>
                </a:solidFill>
                <a:latin typeface="Cambria" pitchFamily="18" charset="0"/>
              </a:rPr>
              <a:t>.</a:t>
            </a:r>
          </a:p>
          <a:p>
            <a:pPr>
              <a:buClr>
                <a:srgbClr val="9900FF"/>
              </a:buClr>
              <a:buFont typeface="Wingdings" pitchFamily="2" charset="2"/>
              <a:buChar char="v"/>
            </a:pPr>
            <a:r>
              <a:rPr lang="uk-UA" dirty="0" smtClean="0">
                <a:solidFill>
                  <a:srgbClr val="DB0360"/>
                </a:solidFill>
                <a:latin typeface="Cambria" pitchFamily="18" charset="0"/>
              </a:rPr>
              <a:t>А </a:t>
            </a:r>
            <a:r>
              <a:rPr lang="uk-UA" dirty="0" err="1" smtClean="0">
                <a:solidFill>
                  <a:srgbClr val="DB0360"/>
                </a:solidFill>
                <a:latin typeface="Cambria" pitchFamily="18" charset="0"/>
              </a:rPr>
              <a:t>ребята</a:t>
            </a:r>
            <a:r>
              <a:rPr lang="uk-UA" dirty="0" smtClean="0">
                <a:solidFill>
                  <a:srgbClr val="DB0360"/>
                </a:solidFill>
                <a:latin typeface="Cambria" pitchFamily="18" charset="0"/>
              </a:rPr>
              <a:t> </a:t>
            </a:r>
            <a:r>
              <a:rPr lang="uk-UA" dirty="0" err="1" smtClean="0">
                <a:solidFill>
                  <a:srgbClr val="DB0360"/>
                </a:solidFill>
                <a:latin typeface="Cambria" pitchFamily="18" charset="0"/>
              </a:rPr>
              <a:t>из</a:t>
            </a:r>
            <a:r>
              <a:rPr lang="uk-UA" dirty="0" smtClean="0">
                <a:solidFill>
                  <a:srgbClr val="DB0360"/>
                </a:solidFill>
                <a:latin typeface="Cambria" pitchFamily="18" charset="0"/>
              </a:rPr>
              <a:t> старших </a:t>
            </a:r>
            <a:r>
              <a:rPr lang="uk-UA" dirty="0" err="1" smtClean="0">
                <a:solidFill>
                  <a:srgbClr val="DB0360"/>
                </a:solidFill>
                <a:latin typeface="Cambria" pitchFamily="18" charset="0"/>
              </a:rPr>
              <a:t>групп</a:t>
            </a:r>
            <a:r>
              <a:rPr lang="uk-UA" dirty="0" smtClean="0">
                <a:solidFill>
                  <a:srgbClr val="DB0360"/>
                </a:solidFill>
                <a:latin typeface="Cambria" pitchFamily="18" charset="0"/>
              </a:rPr>
              <a:t>, легко </a:t>
            </a:r>
            <a:r>
              <a:rPr lang="uk-UA" dirty="0" err="1" smtClean="0">
                <a:solidFill>
                  <a:srgbClr val="DB0360"/>
                </a:solidFill>
                <a:latin typeface="Cambria" pitchFamily="18" charset="0"/>
              </a:rPr>
              <a:t>нарисуют</a:t>
            </a:r>
            <a:r>
              <a:rPr lang="uk-UA" dirty="0" smtClean="0">
                <a:solidFill>
                  <a:srgbClr val="DB0360"/>
                </a:solidFill>
                <a:latin typeface="Cambria" pitchFamily="18" charset="0"/>
              </a:rPr>
              <a:t> красками полянку </a:t>
            </a:r>
            <a:r>
              <a:rPr lang="uk-UA" dirty="0" err="1" smtClean="0">
                <a:solidFill>
                  <a:srgbClr val="DB0360"/>
                </a:solidFill>
                <a:latin typeface="Cambria" pitchFamily="18" charset="0"/>
              </a:rPr>
              <a:t>самостоятельно</a:t>
            </a:r>
            <a:r>
              <a:rPr lang="uk-UA" dirty="0" smtClean="0">
                <a:solidFill>
                  <a:srgbClr val="DB0360"/>
                </a:solidFill>
                <a:latin typeface="Cambria" pitchFamily="18" charset="0"/>
              </a:rPr>
              <a:t>.</a:t>
            </a:r>
            <a:endParaRPr lang="uk-UA" dirty="0">
              <a:solidFill>
                <a:srgbClr val="DB0360"/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0"/>
            <a:ext cx="849694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4800" b="1" cap="none" spc="0" dirty="0" smtClean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Нам </a:t>
            </a:r>
            <a:r>
              <a:rPr lang="uk-UA" sz="4800" b="1" cap="none" spc="0" dirty="0" err="1" smtClean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нужно</a:t>
            </a:r>
            <a:r>
              <a:rPr lang="uk-UA" sz="4800" b="1" cap="none" spc="0" dirty="0" smtClean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приготовить </a:t>
            </a:r>
          </a:p>
          <a:p>
            <a:pPr algn="ctr"/>
            <a:r>
              <a:rPr lang="uk-UA" sz="4800" b="1" dirty="0" smtClean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п</a:t>
            </a:r>
            <a:r>
              <a:rPr lang="uk-UA" sz="4800" b="1" cap="none" spc="0" dirty="0" smtClean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олянку для </a:t>
            </a:r>
            <a:r>
              <a:rPr lang="uk-UA" sz="4800" b="1" cap="none" spc="0" dirty="0" err="1" smtClean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цыплят</a:t>
            </a:r>
            <a:endParaRPr lang="ru-RU" sz="4800" b="1" cap="none" spc="0" dirty="0">
              <a:ln w="11430">
                <a:solidFill>
                  <a:srgbClr val="0033CC"/>
                </a:solidFill>
              </a:ln>
              <a:solidFill>
                <a:srgbClr val="0033CC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2.png"/>
          <p:cNvPicPr>
            <a:picLocks noChangeAspect="1"/>
          </p:cNvPicPr>
          <p:nvPr/>
        </p:nvPicPr>
        <p:blipFill>
          <a:blip r:embed="rId2" cstate="print"/>
          <a:srcRect l="1963"/>
          <a:stretch>
            <a:fillRect/>
          </a:stretch>
        </p:blipFill>
        <p:spPr>
          <a:xfrm>
            <a:off x="395536" y="0"/>
            <a:ext cx="8748464" cy="27440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229600" cy="1143000"/>
          </a:xfrm>
        </p:spPr>
        <p:txBody>
          <a:bodyPr>
            <a:noAutofit/>
          </a:bodyPr>
          <a:lstStyle/>
          <a:p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Цыплята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уже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ждут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b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свою полянку,</a:t>
            </a:r>
            <a:b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поторопись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!</a:t>
            </a:r>
            <a:endParaRPr lang="uk-UA" sz="4800" b="1" dirty="0">
              <a:solidFill>
                <a:srgbClr val="660066"/>
              </a:solidFill>
              <a:latin typeface="CoquetteC" pitchFamily="2" charset="0"/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>
              <a:buNone/>
            </a:pPr>
            <a:endParaRPr lang="uk-UA" dirty="0" smtClean="0"/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 rot="20753961">
            <a:off x="504958" y="2770962"/>
            <a:ext cx="4426195" cy="2992115"/>
          </a:xfrm>
          <a:prstGeom prst="rect">
            <a:avLst/>
          </a:prstGeom>
          <a:solidFill>
            <a:srgbClr val="95E32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3068960"/>
            <a:ext cx="4613704" cy="3091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www.shop.kostyor.ru/images/thumbnails/160/3990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4725144"/>
            <a:ext cx="2304256" cy="2304256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836712"/>
            <a:ext cx="3203848" cy="224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https://i.pinimg.com/originals/d0/8e/22/d08e22eff39e25e4adacb179ce7ee7a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851920" y="3356992"/>
            <a:ext cx="2304256" cy="1008112"/>
          </a:xfrm>
          <a:prstGeom prst="rect">
            <a:avLst/>
          </a:prstGeom>
          <a:noFill/>
        </p:spPr>
      </p:pic>
      <p:pic>
        <p:nvPicPr>
          <p:cNvPr id="1026" name="Picture 2" descr="C:\Users\Metod_kabinet\Desktop\Игры по ИЗО\Предметы\izo4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49261">
            <a:off x="5970913" y="2823474"/>
            <a:ext cx="1219200" cy="1679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1.png"/>
          <p:cNvPicPr>
            <a:picLocks noChangeAspect="1"/>
          </p:cNvPicPr>
          <p:nvPr/>
        </p:nvPicPr>
        <p:blipFill>
          <a:blip r:embed="rId2" cstate="print"/>
          <a:srcRect b="7292"/>
          <a:stretch>
            <a:fillRect/>
          </a:stretch>
        </p:blipFill>
        <p:spPr>
          <a:xfrm>
            <a:off x="0" y="4459818"/>
            <a:ext cx="9144000" cy="239818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3600400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660066"/>
                </a:solidFill>
                <a:latin typeface="Cambria" pitchFamily="18" charset="0"/>
              </a:rPr>
              <a:t>Чтобы нарисовать зелёную полянку нам понадобиться смешать краски </a:t>
            </a:r>
          </a:p>
          <a:p>
            <a:pPr algn="ctr">
              <a:buNone/>
            </a:pPr>
            <a:r>
              <a:rPr lang="ru-RU" dirty="0" smtClean="0">
                <a:solidFill>
                  <a:srgbClr val="660066"/>
                </a:solidFill>
                <a:latin typeface="Cambria" pitchFamily="18" charset="0"/>
              </a:rPr>
              <a:t>зелёную и жёлтую. </a:t>
            </a:r>
          </a:p>
          <a:p>
            <a:pPr algn="ctr">
              <a:buNone/>
            </a:pPr>
            <a:r>
              <a:rPr lang="ru-RU" dirty="0" smtClean="0">
                <a:solidFill>
                  <a:srgbClr val="FF0000"/>
                </a:solidFill>
                <a:latin typeface="Cambria" pitchFamily="18" charset="0"/>
              </a:rPr>
              <a:t>Какой цвет получится? </a:t>
            </a:r>
          </a:p>
          <a:p>
            <a:pPr algn="ctr">
              <a:buNone/>
            </a:pPr>
            <a:r>
              <a:rPr lang="ru-RU" dirty="0" smtClean="0">
                <a:solidFill>
                  <a:srgbClr val="3366CC"/>
                </a:solidFill>
                <a:latin typeface="Cambria" pitchFamily="18" charset="0"/>
              </a:rPr>
              <a:t>Проверим?</a:t>
            </a:r>
            <a:endParaRPr lang="ru-RU" dirty="0">
              <a:solidFill>
                <a:srgbClr val="3366CC"/>
              </a:solidFill>
              <a:latin typeface="Cambria" pitchFamily="18" charset="0"/>
            </a:endParaRPr>
          </a:p>
        </p:txBody>
      </p:sp>
      <p:pic>
        <p:nvPicPr>
          <p:cNvPr id="6" name="Содержимое 32" descr="imgonline-com-ua-Transparent-backgr-pp5SwSC8lv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64188">
            <a:off x="2436365" y="3309589"/>
            <a:ext cx="4276526" cy="427652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3923928" y="4653136"/>
            <a:ext cx="936104" cy="86409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987824" y="5589240"/>
            <a:ext cx="864096" cy="792088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572000" y="5589240"/>
            <a:ext cx="792088" cy="792088"/>
          </a:xfrm>
          <a:prstGeom prst="ellipse">
            <a:avLst/>
          </a:prstGeom>
          <a:solidFill>
            <a:srgbClr val="8BF42C"/>
          </a:solidFill>
          <a:ln>
            <a:solidFill>
              <a:srgbClr val="8BF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Metod_kabinet\Desktop\Игры по ИЗО\Предметы\izo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02838" flipH="1">
            <a:off x="1570546" y="2642115"/>
            <a:ext cx="1909360" cy="2097543"/>
          </a:xfrm>
          <a:prstGeom prst="rect">
            <a:avLst/>
          </a:prstGeom>
          <a:noFill/>
        </p:spPr>
      </p:pic>
      <p:pic>
        <p:nvPicPr>
          <p:cNvPr id="12" name="Содержимое 3" descr="18e5fc94edd00b2123ecba330ca7adea--easter-printables-easter-chick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2160" y="1988840"/>
            <a:ext cx="3432723" cy="295232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2606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err="1" smtClean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Пришло</a:t>
            </a:r>
            <a:r>
              <a:rPr lang="uk-UA" sz="4800" b="1" dirty="0" smtClean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время</a:t>
            </a:r>
            <a:r>
              <a:rPr lang="uk-UA" sz="4800" b="1" dirty="0" smtClean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достать</a:t>
            </a:r>
            <a:r>
              <a:rPr lang="uk-UA" sz="4800" b="1" dirty="0" smtClean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0033CC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палитру</a:t>
            </a:r>
            <a:endParaRPr lang="ru-RU" sz="4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C 0.05521 0.02199 0.11042 0.04421 0.13542 0.0581 C 0.16042 0.07199 0.15642 0.0787 0.15 0.08403 C 0.14358 0.08935 0.10104 0.09769 0.0967 0.09028 C 0.09236 0.08287 0.11615 0.03542 0.12413 0.03889 C 0.13212 0.04236 0.16875 0.07963 0.14514 0.11181 C 0.12153 0.14398 0.00139 0.21227 -0.01771 0.23241 C -0.0368 0.25255 0.02917 0.23773 0.03056 0.23241 C 0.03195 0.22708 -0.0059 0.19421 -0.00972 0.2 C -0.01354 0.20579 -0.02986 0.26528 0.00799 0.26667 C 0.04583 0.26806 0.19219 0.22176 0.21771 0.20856 C 0.24323 0.19537 0.16771 0.18056 0.16129 0.18727 C 0.15486 0.19398 0.1717 0.25231 0.17899 0.24954 C 0.18629 0.24676 0.20295 0.17986 0.20486 0.16991 C 0.20677 0.15995 0.19844 0.17454 0.19028 0.18935 " pathEditMode="relative" ptsTypes="aaaa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2.png"/>
          <p:cNvPicPr>
            <a:picLocks noChangeAspect="1"/>
          </p:cNvPicPr>
          <p:nvPr/>
        </p:nvPicPr>
        <p:blipFill>
          <a:blip r:embed="rId2" cstate="print"/>
          <a:srcRect l="1963"/>
          <a:stretch>
            <a:fillRect/>
          </a:stretch>
        </p:blipFill>
        <p:spPr>
          <a:xfrm>
            <a:off x="395536" y="0"/>
            <a:ext cx="8748464" cy="27440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836712"/>
            <a:ext cx="8517632" cy="1070992"/>
          </a:xfrm>
        </p:spPr>
        <p:txBody>
          <a:bodyPr>
            <a:noAutofit/>
          </a:bodyPr>
          <a:lstStyle/>
          <a:p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Чем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ярче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будет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наша </a:t>
            </a:r>
            <a:b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полянка, тем </a:t>
            </a:r>
            <a:b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   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красивее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будет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поделка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.</a:t>
            </a:r>
            <a:endParaRPr lang="ru-RU" sz="4800" dirty="0">
              <a:ln w="11430">
                <a:solidFill>
                  <a:srgbClr val="7030A0"/>
                </a:solidFill>
              </a:ln>
              <a:solidFill>
                <a:srgbClr val="0033CC"/>
              </a:solidFill>
            </a:endParaRPr>
          </a:p>
        </p:txBody>
      </p:sp>
      <p:pic>
        <p:nvPicPr>
          <p:cNvPr id="8" name="Содержимое 7" descr="IMG_20200415_1628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727748">
            <a:off x="291860" y="2647142"/>
            <a:ext cx="4466949" cy="2895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IMG_20200415_163031_BURST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3235092"/>
            <a:ext cx="4956625" cy="3434268"/>
          </a:xfrm>
          <a:prstGeom prst="rect">
            <a:avLst/>
          </a:prstGeom>
        </p:spPr>
      </p:pic>
      <p:pic>
        <p:nvPicPr>
          <p:cNvPr id="10" name="Содержимое 5" descr="fb300e4519140664cc61fcb943caf7a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4653136"/>
            <a:ext cx="1772741" cy="1885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1.png"/>
          <p:cNvPicPr>
            <a:picLocks noChangeAspect="1"/>
          </p:cNvPicPr>
          <p:nvPr/>
        </p:nvPicPr>
        <p:blipFill>
          <a:blip r:embed="rId2" cstate="print"/>
          <a:srcRect b="7292"/>
          <a:stretch>
            <a:fillRect/>
          </a:stretch>
        </p:blipFill>
        <p:spPr>
          <a:xfrm>
            <a:off x="0" y="4459818"/>
            <a:ext cx="9144000" cy="239818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1484785"/>
            <a:ext cx="8712968" cy="252028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8000"/>
                </a:solidFill>
                <a:latin typeface="Cambria" pitchFamily="18" charset="0"/>
              </a:rPr>
              <a:t>Нам понадобиться белый круг побольше –для курочки. </a:t>
            </a:r>
            <a:r>
              <a:rPr lang="ru-RU" sz="2800" dirty="0" smtClean="0">
                <a:solidFill>
                  <a:srgbClr val="FF6600"/>
                </a:solidFill>
                <a:latin typeface="Cambria" pitchFamily="18" charset="0"/>
              </a:rPr>
              <a:t>Жёлтые круги поменьше- для цыпляток.  </a:t>
            </a:r>
            <a:r>
              <a:rPr lang="ru-RU" sz="2800" dirty="0" smtClean="0">
                <a:solidFill>
                  <a:srgbClr val="6600CC"/>
                </a:solidFill>
                <a:latin typeface="Cambria" pitchFamily="18" charset="0"/>
              </a:rPr>
              <a:t>Можно обвести карандашом стаканчик из под сметаны.</a:t>
            </a:r>
          </a:p>
          <a:p>
            <a:pPr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rgbClr val="DB0360"/>
                </a:solidFill>
                <a:latin typeface="Cambria" pitchFamily="18" charset="0"/>
              </a:rPr>
              <a:t> </a:t>
            </a:r>
            <a:r>
              <a:rPr lang="ru-RU" sz="2800" dirty="0" smtClean="0">
                <a:solidFill>
                  <a:srgbClr val="DB0360"/>
                </a:solidFill>
                <a:latin typeface="Cambria" pitchFamily="18" charset="0"/>
              </a:rPr>
              <a:t>Верхняя часть для курочки, а дно стакана для  </a:t>
            </a:r>
          </a:p>
          <a:p>
            <a:pPr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DB0360"/>
                </a:solidFill>
                <a:latin typeface="Cambria" pitchFamily="18" charset="0"/>
              </a:rPr>
              <a:t>                                                                                       цыплёнка.</a:t>
            </a:r>
            <a:endParaRPr lang="ru-RU" sz="2800" dirty="0">
              <a:solidFill>
                <a:srgbClr val="DB0360"/>
              </a:solidFill>
              <a:latin typeface="Cambr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Пока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наша полянка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подсыхает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,</a:t>
            </a:r>
          </a:p>
          <a:p>
            <a:pPr algn="ctr"/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будем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делать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курочку и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цыплят</a:t>
            </a:r>
            <a:endParaRPr lang="ru-RU" sz="4800" dirty="0"/>
          </a:p>
        </p:txBody>
      </p:sp>
      <p:pic>
        <p:nvPicPr>
          <p:cNvPr id="9" name="Содержимое 12" descr="IMG_20200415_1636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4077072"/>
            <a:ext cx="2555821" cy="2550402"/>
          </a:xfrm>
          <a:prstGeom prst="rect">
            <a:avLst/>
          </a:prstGeom>
        </p:spPr>
      </p:pic>
      <p:pic>
        <p:nvPicPr>
          <p:cNvPr id="10" name="Содержимое 14" descr="IMG_20200415_163541.jpg"/>
          <p:cNvPicPr>
            <a:picLocks noChangeAspect="1"/>
          </p:cNvPicPr>
          <p:nvPr/>
        </p:nvPicPr>
        <p:blipFill>
          <a:blip r:embed="rId4" cstate="print"/>
          <a:srcRect l="20198" t="5405"/>
          <a:stretch>
            <a:fillRect/>
          </a:stretch>
        </p:blipFill>
        <p:spPr>
          <a:xfrm>
            <a:off x="395536" y="4149080"/>
            <a:ext cx="2582279" cy="2492896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>
            <a:off x="971600" y="3645024"/>
            <a:ext cx="1296144" cy="7920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580112" y="3645024"/>
            <a:ext cx="2232248" cy="158417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Содержимое 13" descr="imgonline-com-ua-Transparent-backgr-goo5PRdpTIKHq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3284984"/>
            <a:ext cx="3518105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2.png"/>
          <p:cNvPicPr>
            <a:picLocks noChangeAspect="1"/>
          </p:cNvPicPr>
          <p:nvPr/>
        </p:nvPicPr>
        <p:blipFill>
          <a:blip r:embed="rId2" cstate="print"/>
          <a:srcRect l="1963"/>
          <a:stretch>
            <a:fillRect/>
          </a:stretch>
        </p:blipFill>
        <p:spPr>
          <a:xfrm>
            <a:off x="251520" y="0"/>
            <a:ext cx="8892480" cy="27440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143000"/>
          </a:xfrm>
        </p:spPr>
        <p:txBody>
          <a:bodyPr>
            <a:noAutofit/>
          </a:bodyPr>
          <a:lstStyle/>
          <a:p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Вырезанные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круги </a:t>
            </a:r>
            <a:b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ярко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выглядят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b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на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зелёной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полянке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!</a:t>
            </a:r>
            <a:endParaRPr lang="ru-RU" sz="4800" dirty="0"/>
          </a:p>
        </p:txBody>
      </p:sp>
      <p:pic>
        <p:nvPicPr>
          <p:cNvPr id="17" name="Содержимое 16" descr="IMG_20200415_1637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0972833">
            <a:off x="216448" y="3834333"/>
            <a:ext cx="3623373" cy="2717530"/>
          </a:xfrm>
        </p:spPr>
      </p:pic>
      <p:pic>
        <p:nvPicPr>
          <p:cNvPr id="18" name="Содержимое 8" descr="IMG_20200415_163748.jpg"/>
          <p:cNvPicPr>
            <a:picLocks noChangeAspect="1"/>
          </p:cNvPicPr>
          <p:nvPr/>
        </p:nvPicPr>
        <p:blipFill>
          <a:blip r:embed="rId4" cstate="print"/>
          <a:srcRect l="28522" t="2223" r="5850" b="8681"/>
          <a:stretch>
            <a:fillRect/>
          </a:stretch>
        </p:blipFill>
        <p:spPr>
          <a:xfrm>
            <a:off x="5580112" y="3717032"/>
            <a:ext cx="2826314" cy="287770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39552" y="2564904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990033"/>
                </a:solidFill>
                <a:latin typeface="Cambria" pitchFamily="18" charset="0"/>
              </a:rPr>
              <a:t>Рисуем прямую линию от края круга до центра и по линии разрезаем ножницами.</a:t>
            </a:r>
            <a:endParaRPr lang="ru-RU" sz="2800" dirty="0">
              <a:solidFill>
                <a:srgbClr val="990033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6948264" y="3429000"/>
            <a:ext cx="432048" cy="6480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Содержимое 11" descr="s1200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1880" y="3717032"/>
            <a:ext cx="2324368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2.png"/>
          <p:cNvPicPr>
            <a:picLocks noChangeAspect="1"/>
          </p:cNvPicPr>
          <p:nvPr/>
        </p:nvPicPr>
        <p:blipFill>
          <a:blip r:embed="rId2" cstate="print"/>
          <a:srcRect l="1963"/>
          <a:stretch>
            <a:fillRect/>
          </a:stretch>
        </p:blipFill>
        <p:spPr>
          <a:xfrm>
            <a:off x="251520" y="0"/>
            <a:ext cx="8892480" cy="27440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99592" y="764704"/>
            <a:ext cx="8244408" cy="1143000"/>
          </a:xfrm>
        </p:spPr>
        <p:txBody>
          <a:bodyPr>
            <a:noAutofit/>
          </a:bodyPr>
          <a:lstStyle/>
          <a:p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Если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загнуть одну </a:t>
            </a:r>
            <a:b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разрезанную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часть</a:t>
            </a:r>
            <a:r>
              <a:rPr lang="uk-UA" sz="4800" b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,</a:t>
            </a:r>
            <a:br>
              <a:rPr lang="uk-UA" sz="4800" b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</a:br>
            <a:r>
              <a:rPr lang="uk-UA" sz="4800" b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то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получится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</a:t>
            </a:r>
            <a:r>
              <a:rPr lang="uk-UA" sz="4800" b="1" dirty="0" err="1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крыло</a:t>
            </a:r>
            <a:r>
              <a:rPr lang="uk-UA" sz="4800" b="1" dirty="0" smtClean="0">
                <a:ln w="11430">
                  <a:solidFill>
                    <a:srgbClr val="7030A0"/>
                  </a:solidFill>
                </a:ln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quetteC" pitchFamily="2" charset="0"/>
              </a:rPr>
              <a:t>  </a:t>
            </a:r>
            <a:endParaRPr lang="ru-RU" sz="4800" dirty="0"/>
          </a:p>
        </p:txBody>
      </p:sp>
      <p:pic>
        <p:nvPicPr>
          <p:cNvPr id="10" name="Содержимое 9" descr="IMG_20200415_1638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flipH="1">
            <a:off x="2915816" y="2492896"/>
            <a:ext cx="5112568" cy="3942438"/>
          </a:xfrm>
        </p:spPr>
      </p:pic>
      <p:pic>
        <p:nvPicPr>
          <p:cNvPr id="11" name="Содержимое 3" descr="po02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1447635" flipH="1">
            <a:off x="294200" y="3482254"/>
            <a:ext cx="3456384" cy="3413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3cf1880ff6f9f1f8a90daa78f1bc15ddf32"/>
</p:tagLst>
</file>

<file path=ppt/theme/theme1.xml><?xml version="1.0" encoding="utf-8"?>
<a:theme xmlns:a="http://schemas.openxmlformats.org/drawingml/2006/main" name="Бумажные цветы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Бумажные цветы</Template>
  <TotalTime>283</TotalTime>
  <Words>208</Words>
  <Application>Microsoft Office PowerPoint</Application>
  <PresentationFormat>Экран (4:3)</PresentationFormat>
  <Paragraphs>37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Бумажные цветы</vt:lpstr>
      <vt:lpstr>Слайд 1</vt:lpstr>
      <vt:lpstr>Готовы к нашему  следующему               путешествию?</vt:lpstr>
      <vt:lpstr>Слайд 3</vt:lpstr>
      <vt:lpstr>Цыплята уже ждут  свою полянку, поторопись!</vt:lpstr>
      <vt:lpstr>Слайд 5</vt:lpstr>
      <vt:lpstr>Чем ярче будет наша  полянка, тем       красивее будет поделка.</vt:lpstr>
      <vt:lpstr>Слайд 7</vt:lpstr>
      <vt:lpstr>Вырезанные круги  ярко выглядят  на зелёной полянке!</vt:lpstr>
      <vt:lpstr>Если загнуть одну  разрезанную часть,  то получится крыло  </vt:lpstr>
      <vt:lpstr>Слайд 10</vt:lpstr>
      <vt:lpstr>Украсить цыплят можно     красками, карандашами  или фломастерами.</vt:lpstr>
      <vt:lpstr>Можно на поделку  наклеить что-то  ещё, фантазируйте… 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Волошина</dc:creator>
  <cp:lastModifiedBy>Metod_kabinet</cp:lastModifiedBy>
  <cp:revision>13</cp:revision>
  <dcterms:created xsi:type="dcterms:W3CDTF">2017-07-28T18:58:18Z</dcterms:created>
  <dcterms:modified xsi:type="dcterms:W3CDTF">2020-04-15T19:35:20Z</dcterms:modified>
</cp:coreProperties>
</file>